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5" r:id="rId3"/>
    <p:sldId id="266" r:id="rId4"/>
    <p:sldId id="267" r:id="rId5"/>
    <p:sldId id="269" r:id="rId6"/>
    <p:sldId id="27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72"/>
  </p:normalViewPr>
  <p:slideViewPr>
    <p:cSldViewPr snapToGrid="0">
      <p:cViewPr varScale="1">
        <p:scale>
          <a:sx n="90" d="100"/>
          <a:sy n="90" d="100"/>
        </p:scale>
        <p:origin x="23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3B177-3540-6A77-0E58-7D6101DC5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C94E37-23D0-CCBF-926F-5A7E56B24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792274-D9CC-5860-B4AE-A420C2DC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368E89-19F3-1327-4B73-D2B40033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E42D21-21AC-8C3A-7E9B-ED718603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56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6F54C-E32B-817F-C0AC-FAD3A0FD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466921-C3F0-7C98-0E41-A092B7EE1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66D516-FFBB-4E8C-602F-8BA83943B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1B42B6-2E02-04A1-B0FD-3D57F83D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1BFED0-49F6-8C38-D493-742F5A17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42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31C1D5-ADF3-7F7D-0B4D-552C7480F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7AAE3AE-804B-ED7E-57A5-197DB53FB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16E1B4-7C37-59D6-4D31-566D25A5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A722A-E4A4-FB32-3EB3-44E1E9FB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CC8D3E-CD9B-71AB-E2D3-292C934E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14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BB9A44-83A9-4B60-276A-180D07331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ACE8C-98A1-812F-DE04-6842B2854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9D4106-7A1D-4436-90CB-ACAF2575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9B4D8E-2985-A15F-0C55-2FD31180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18909C-B315-1EDC-1127-81CE98CC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35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EB3251-2E8E-0275-3829-26E0A611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6BF82D-33FD-AFF3-190D-3A0ED1C86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30E0A3-5E95-A838-31E9-4B5BD2C9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5EB502-EE6B-AA95-40B8-66777AA3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328D8C-3382-6A3D-E664-DB0F0C30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79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66633-9A99-04F9-6EE5-3E68C930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E6EEF3-E379-EB2F-2546-C4F5FBC38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EC007-B6F6-ED45-A644-B002BE176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D22D03-11ED-ED59-E068-0A76CB57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18E532-02B9-76DE-6996-1AC5A700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962C06-4C5A-BD1A-BEDB-D8108085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133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FF50F5-0CB1-3203-99FA-1492F9F1D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405735-D962-9520-1BF7-9888745F7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F3D64A-59B8-5590-4725-E444B431C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98F239D-DAC9-7306-3BA6-FF1B3ED7B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62C9F29-F7A6-C6B9-E4A2-4396BE722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0A76ED-8DBD-F61D-5885-2EE21352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CED4337-F44A-DD06-ABD0-736BB08C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F396514-0107-FD3A-44CD-24BB9E64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5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4949EA-959F-5871-79F3-FBF7F129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DBD909-E1D2-8DC6-B81C-DC8B2087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7B842A-A8AC-47A6-8546-5F2A26EB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377848-9EAF-496C-E856-043C7B05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41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42293C6-E399-EB40-E7D8-B02FAF39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37060EA-268C-B054-980B-8E249FE2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66AE0-E92F-432B-61A0-F5B758E9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10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37325-92E1-680F-F7A3-9D16C303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7FE58D-FBC3-3FC5-A4A3-6C7592752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2FFD07-A024-C790-E1E3-91C7ACCC2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08FFE4-4FBD-249F-95CB-0FC2D969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71B372-68D2-2BA2-C0C8-CC229631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B64140-69C5-1DE7-66AB-05820E07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873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C20F9-1FC2-66EE-5B9C-0331585D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C98ED40-81E0-F53B-1989-60C4C36E4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247756-13F0-A6A1-ABBE-8F4D94F5D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FA0042-C4AA-39BC-8D78-A73CD1C9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BCD300-FFF7-91F6-92B5-5EB2C6F0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21736B-57BD-41CA-7279-4BF82B702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30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5B54A1D-1DE1-BC1E-F979-15E1BCB9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0054F7-12EB-9C11-5836-9F6B4FAD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231B0C-C00B-8435-C25C-5A44D8316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0266-2374-4E45-83AB-DD133922284A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CCF644-2735-DAC4-F963-F25D54EB6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F9816C-3291-71FE-CF90-161711AB9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5604E-F405-C543-B255-9B3C6369A9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16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66158-9C6E-A04E-7D01-60A1898199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H" b="0" i="0" u="sng" strike="noStrike" dirty="0">
                <a:solidFill>
                  <a:srgbClr val="000000"/>
                </a:solidFill>
                <a:effectLst/>
                <a:latin typeface="Arial Rounded MT Bold" panose="020F0704030504030204" pitchFamily="34" charset="77"/>
              </a:rPr>
              <a:t>Eye-</a:t>
            </a:r>
            <a:r>
              <a:rPr lang="fr-CH" b="0" i="0" u="sng" strike="noStrike" dirty="0" err="1">
                <a:solidFill>
                  <a:srgbClr val="000000"/>
                </a:solidFill>
                <a:effectLst/>
                <a:latin typeface="Arial Rounded MT Bold" panose="020F0704030504030204" pitchFamily="34" charset="77"/>
              </a:rPr>
              <a:t>Tracking</a:t>
            </a:r>
            <a:r>
              <a:rPr lang="fr-CH" b="0" i="0" u="sng" strike="noStrike" dirty="0">
                <a:solidFill>
                  <a:srgbClr val="000000"/>
                </a:solidFill>
                <a:effectLst/>
                <a:latin typeface="Arial Rounded MT Bold" panose="020F0704030504030204" pitchFamily="34" charset="77"/>
              </a:rPr>
              <a:t> for </a:t>
            </a:r>
            <a:r>
              <a:rPr lang="fr-CH" b="0" i="0" u="sng" strike="noStrike" dirty="0" err="1">
                <a:solidFill>
                  <a:srgbClr val="000000"/>
                </a:solidFill>
                <a:effectLst/>
                <a:latin typeface="Arial Rounded MT Bold" panose="020F0704030504030204" pitchFamily="34" charset="77"/>
              </a:rPr>
              <a:t>Saliency</a:t>
            </a:r>
            <a:r>
              <a:rPr lang="fr-CH" b="0" i="0" u="sng" strike="noStrike" dirty="0">
                <a:solidFill>
                  <a:srgbClr val="000000"/>
                </a:solidFill>
                <a:effectLst/>
                <a:latin typeface="Arial Rounded MT Bold" panose="020F0704030504030204" pitchFamily="34" charset="77"/>
              </a:rPr>
              <a:t> Estimation in Comics</a:t>
            </a:r>
            <a:endParaRPr lang="fr-FR" u="sng" dirty="0">
              <a:latin typeface="Arial Rounded MT Bold" panose="020F0704030504030204" pitchFamily="34" charset="77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39A819-05CD-6A9B-06F9-194517ACF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7498"/>
            <a:ext cx="9144000" cy="1350818"/>
          </a:xfrm>
        </p:spPr>
        <p:txBody>
          <a:bodyPr/>
          <a:lstStyle/>
          <a:p>
            <a:r>
              <a:rPr lang="fr-FR" dirty="0"/>
              <a:t>2</a:t>
            </a:r>
          </a:p>
          <a:p>
            <a:endParaRPr lang="fr-FR" dirty="0"/>
          </a:p>
          <a:p>
            <a:r>
              <a:rPr lang="fr-FR" dirty="0"/>
              <a:t>Elliot Jacquet-Francillon &amp; Marine de Rocquigny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46EFC0-A7BB-1977-5190-3272FDD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0AE1-3924-1E48-8C1C-4130528348E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68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165BC-E3BC-6462-4EC5-8CD39C9D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u="sng" dirty="0"/>
              <a:t>Working with the new AOIs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993BA6-3833-F2D0-BD20-76D1FC4C5802}"/>
              </a:ext>
            </a:extLst>
          </p:cNvPr>
          <p:cNvSpPr txBox="1"/>
          <p:nvPr/>
        </p:nvSpPr>
        <p:spPr>
          <a:xfrm>
            <a:off x="5553456" y="783772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Redefinition of the AOI’s definition to match with the </a:t>
            </a:r>
            <a:r>
              <a:rPr lang="en-US" sz="2200" dirty="0" err="1"/>
              <a:t>json</a:t>
            </a:r>
            <a:r>
              <a:rPr lang="en-US" sz="2200" dirty="0"/>
              <a:t> file’s attribute.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Efficiently draw the </a:t>
            </a:r>
            <a:r>
              <a:rPr lang="en-US" sz="2200" dirty="0" err="1"/>
              <a:t>aois</a:t>
            </a:r>
            <a:r>
              <a:rPr lang="en-US" sz="2200" dirty="0"/>
              <a:t> on the images.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Based on position of the fixation say which </a:t>
            </a:r>
            <a:r>
              <a:rPr lang="en-US" sz="2200" dirty="0" err="1"/>
              <a:t>aoi</a:t>
            </a:r>
            <a:r>
              <a:rPr lang="en-US" sz="2200" dirty="0"/>
              <a:t> it is 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C91B80-F40A-FFDE-0567-1CC20280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28" y="2569464"/>
            <a:ext cx="4101108" cy="3678936"/>
          </a:xfrm>
          <a:prstGeom prst="rect">
            <a:avLst/>
          </a:prstGeom>
        </p:spPr>
      </p:pic>
      <p:pic>
        <p:nvPicPr>
          <p:cNvPr id="9" name="Image 8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D552FA20-B27F-E10D-D075-E1116B706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2939377"/>
            <a:ext cx="5468112" cy="2939110"/>
          </a:xfrm>
          <a:prstGeom prst="rect">
            <a:avLst/>
          </a:prstGeom>
        </p:spPr>
      </p:pic>
      <p:pic>
        <p:nvPicPr>
          <p:cNvPr id="11" name="Image 10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7226046-18D5-3678-E73B-CE86EDBA5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84" y="783772"/>
            <a:ext cx="11832336" cy="482016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F8F96A-CF40-AB85-DA9A-24598DB4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0AE1-3924-1E48-8C1C-4130528348E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1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F9960A-4654-0E57-315F-6187D4F3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u="sng" dirty="0" err="1"/>
              <a:t>Histograms</a:t>
            </a:r>
            <a:r>
              <a:rPr lang="fr-FR" b="1" u="sng" dirty="0"/>
              <a:t> by Super </a:t>
            </a:r>
            <a:r>
              <a:rPr lang="fr-FR" b="1" u="sng" dirty="0" err="1"/>
              <a:t>Category</a:t>
            </a:r>
            <a:endParaRPr lang="fr-FR" b="1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03EC1A-BCBD-3D20-49D9-9FA306858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22078"/>
          </a:xfrm>
        </p:spPr>
        <p:txBody>
          <a:bodyPr/>
          <a:lstStyle/>
          <a:p>
            <a:r>
              <a:rPr lang="fr-FR" dirty="0" err="1"/>
              <a:t>Divided</a:t>
            </a:r>
            <a:r>
              <a:rPr lang="fr-FR" dirty="0"/>
              <a:t> the </a:t>
            </a:r>
            <a:r>
              <a:rPr lang="fr-FR" dirty="0" err="1"/>
              <a:t>AOIs</a:t>
            </a:r>
            <a:r>
              <a:rPr lang="fr-FR" dirty="0"/>
              <a:t> in 5 « super » </a:t>
            </a:r>
            <a:r>
              <a:rPr lang="fr-FR" dirty="0" err="1"/>
              <a:t>categories</a:t>
            </a:r>
            <a:r>
              <a:rPr lang="fr-FR" dirty="0"/>
              <a:t> : </a:t>
            </a:r>
            <a:r>
              <a:rPr lang="fr-FR" dirty="0" err="1"/>
              <a:t>Text</a:t>
            </a:r>
            <a:r>
              <a:rPr lang="fr-FR" dirty="0"/>
              <a:t>, Object, Animal, </a:t>
            </a:r>
            <a:r>
              <a:rPr lang="fr-FR" dirty="0" err="1"/>
              <a:t>Character</a:t>
            </a:r>
            <a:r>
              <a:rPr lang="fr-FR" dirty="0"/>
              <a:t>, Background.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2350279-3909-B745-975A-C289D7925DEB}"/>
              </a:ext>
            </a:extLst>
          </p:cNvPr>
          <p:cNvSpPr txBox="1"/>
          <p:nvPr/>
        </p:nvSpPr>
        <p:spPr>
          <a:xfrm>
            <a:off x="225632" y="3920788"/>
            <a:ext cx="1904688" cy="1231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sz="2000" b="1" u="sng" dirty="0" err="1"/>
              <a:t>Text</a:t>
            </a:r>
            <a:endParaRPr lang="fr-FR" sz="2000" b="1" u="sng" dirty="0"/>
          </a:p>
          <a:p>
            <a:pPr algn="ctr"/>
            <a:endParaRPr lang="fr-FR" dirty="0"/>
          </a:p>
          <a:p>
            <a:pPr algn="ctr"/>
            <a:r>
              <a:rPr lang="fr-CH" dirty="0" err="1">
                <a:effectLst/>
                <a:latin typeface=".AppleSystemUIFontMonospaced"/>
              </a:rPr>
              <a:t>Comic</a:t>
            </a:r>
            <a:r>
              <a:rPr lang="fr-CH" dirty="0">
                <a:effectLst/>
                <a:latin typeface=".AppleSystemUIFontMonospaced"/>
              </a:rPr>
              <a:t> Bubble (26)</a:t>
            </a:r>
          </a:p>
          <a:p>
            <a:pPr algn="ctr"/>
            <a:r>
              <a:rPr lang="fr-CH" dirty="0" err="1">
                <a:effectLst/>
                <a:latin typeface=".AppleSystemUIFontMonospaced"/>
              </a:rPr>
              <a:t>Text</a:t>
            </a:r>
            <a:r>
              <a:rPr lang="fr-CH" dirty="0">
                <a:effectLst/>
                <a:latin typeface=".AppleSystemUIFontMonospaced"/>
              </a:rPr>
              <a:t> (27)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F7DE6B-1FAB-4D2D-5B26-C631DB7A659E}"/>
              </a:ext>
            </a:extLst>
          </p:cNvPr>
          <p:cNvSpPr txBox="1"/>
          <p:nvPr/>
        </p:nvSpPr>
        <p:spPr>
          <a:xfrm>
            <a:off x="2258630" y="3348760"/>
            <a:ext cx="3935370" cy="2339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u="sng" dirty="0"/>
              <a:t>Object</a:t>
            </a:r>
          </a:p>
          <a:p>
            <a:pPr algn="ctr"/>
            <a:endParaRPr lang="fr-FR" dirty="0"/>
          </a:p>
          <a:p>
            <a:pPr algn="ctr"/>
            <a:r>
              <a:rPr lang="fr-CH" dirty="0" err="1">
                <a:effectLst/>
                <a:latin typeface=".AppleSystemUIFontMonospaced"/>
              </a:rPr>
              <a:t>Generic</a:t>
            </a:r>
            <a:r>
              <a:rPr lang="fr-CH" dirty="0">
                <a:effectLst/>
                <a:latin typeface=".AppleSystemUIFontMonospaced"/>
              </a:rPr>
              <a:t> Object (1)		Boat (7)</a:t>
            </a:r>
          </a:p>
          <a:p>
            <a:pPr algn="ctr"/>
            <a:r>
              <a:rPr lang="fr-CH" dirty="0">
                <a:effectLst/>
                <a:latin typeface=".AppleSystemUIFontMonospaced"/>
              </a:rPr>
              <a:t>Car (2)		  	Train (8)</a:t>
            </a:r>
          </a:p>
          <a:p>
            <a:pPr algn="ctr"/>
            <a:r>
              <a:rPr lang="fr-CH" dirty="0">
                <a:effectLst/>
                <a:latin typeface=".AppleSystemUIFontMonospaced"/>
              </a:rPr>
              <a:t>Bus (3)			Chair (9)</a:t>
            </a:r>
          </a:p>
          <a:p>
            <a:pPr algn="ctr"/>
            <a:r>
              <a:rPr lang="fr-CH" dirty="0">
                <a:effectLst/>
                <a:latin typeface=".AppleSystemUIFontMonospaced"/>
              </a:rPr>
              <a:t>Bicycle (4)		Sofa (10)</a:t>
            </a:r>
          </a:p>
          <a:p>
            <a:pPr algn="ctr"/>
            <a:r>
              <a:rPr lang="fr-CH" dirty="0" err="1">
                <a:effectLst/>
                <a:latin typeface=".AppleSystemUIFontMonospaced"/>
              </a:rPr>
              <a:t>Motorbike</a:t>
            </a:r>
            <a:r>
              <a:rPr lang="fr-CH" dirty="0">
                <a:effectLst/>
                <a:latin typeface=".AppleSystemUIFontMonospaced"/>
              </a:rPr>
              <a:t> (5)		Table (11)</a:t>
            </a:r>
          </a:p>
          <a:p>
            <a:pPr algn="ctr"/>
            <a:r>
              <a:rPr lang="fr-CH" dirty="0" err="1">
                <a:effectLst/>
                <a:latin typeface=".AppleSystemUIFontMonospaced"/>
              </a:rPr>
              <a:t>Airplane</a:t>
            </a:r>
            <a:r>
              <a:rPr lang="fr-CH" dirty="0">
                <a:effectLst/>
                <a:latin typeface=".AppleSystemUIFontMonospaced"/>
              </a:rPr>
              <a:t> (6)		Plant (12)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0B58DE4-45AF-DAA8-BDC3-C64713684502}"/>
              </a:ext>
            </a:extLst>
          </p:cNvPr>
          <p:cNvSpPr txBox="1"/>
          <p:nvPr/>
        </p:nvSpPr>
        <p:spPr>
          <a:xfrm>
            <a:off x="6322310" y="3228292"/>
            <a:ext cx="2050561" cy="261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u="sng" dirty="0"/>
              <a:t>Animal</a:t>
            </a:r>
          </a:p>
          <a:p>
            <a:endParaRPr lang="fr-FR" dirty="0"/>
          </a:p>
          <a:p>
            <a:r>
              <a:rPr lang="fr-CH" dirty="0">
                <a:effectLst/>
                <a:latin typeface=".AppleSystemUIFontMonospaced"/>
              </a:rPr>
              <a:t>Cat (13)</a:t>
            </a:r>
          </a:p>
          <a:p>
            <a:r>
              <a:rPr lang="fr-CH" dirty="0">
                <a:effectLst/>
                <a:latin typeface=".AppleSystemUIFontMonospaced"/>
              </a:rPr>
              <a:t>Dog (14)</a:t>
            </a:r>
          </a:p>
          <a:p>
            <a:r>
              <a:rPr lang="fr-CH" dirty="0" err="1">
                <a:effectLst/>
                <a:latin typeface=".AppleSystemUIFontMonospaced"/>
              </a:rPr>
              <a:t>Cow</a:t>
            </a:r>
            <a:r>
              <a:rPr lang="fr-CH" dirty="0">
                <a:effectLst/>
                <a:latin typeface=".AppleSystemUIFontMonospaced"/>
              </a:rPr>
              <a:t> (15)</a:t>
            </a:r>
          </a:p>
          <a:p>
            <a:r>
              <a:rPr lang="fr-CH" dirty="0">
                <a:effectLst/>
                <a:latin typeface=".AppleSystemUIFontMonospaced"/>
              </a:rPr>
              <a:t>Horse (16)</a:t>
            </a:r>
          </a:p>
          <a:p>
            <a:r>
              <a:rPr lang="fr-CH" dirty="0" err="1">
                <a:effectLst/>
                <a:latin typeface=".AppleSystemUIFontMonospaced"/>
              </a:rPr>
              <a:t>Sheep</a:t>
            </a:r>
            <a:r>
              <a:rPr lang="fr-CH" dirty="0">
                <a:effectLst/>
                <a:latin typeface=".AppleSystemUIFontMonospaced"/>
              </a:rPr>
              <a:t> (17)</a:t>
            </a:r>
          </a:p>
          <a:p>
            <a:r>
              <a:rPr lang="fr-CH" dirty="0">
                <a:effectLst/>
                <a:latin typeface=".AppleSystemUIFontMonospaced"/>
              </a:rPr>
              <a:t>Bird (18)</a:t>
            </a:r>
          </a:p>
          <a:p>
            <a:r>
              <a:rPr lang="fr-CH" dirty="0" err="1">
                <a:effectLst/>
                <a:latin typeface=".AppleSystemUIFontMonospaced"/>
              </a:rPr>
              <a:t>Generic</a:t>
            </a:r>
            <a:r>
              <a:rPr lang="fr-CH" dirty="0">
                <a:effectLst/>
                <a:latin typeface=".AppleSystemUIFontMonospaced"/>
              </a:rPr>
              <a:t> Animal (19)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22B0B4-8438-4370-3665-7A430D500C5E}"/>
              </a:ext>
            </a:extLst>
          </p:cNvPr>
          <p:cNvSpPr txBox="1"/>
          <p:nvPr/>
        </p:nvSpPr>
        <p:spPr>
          <a:xfrm>
            <a:off x="8501181" y="3782289"/>
            <a:ext cx="1522340" cy="15081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u="sng" dirty="0" err="1"/>
              <a:t>Character</a:t>
            </a:r>
            <a:endParaRPr lang="fr-FR" sz="2000" b="1" u="sng" dirty="0"/>
          </a:p>
          <a:p>
            <a:endParaRPr lang="fr-FR" dirty="0"/>
          </a:p>
          <a:p>
            <a:r>
              <a:rPr lang="fr-CH" dirty="0">
                <a:effectLst/>
                <a:latin typeface=".AppleSystemUIFontMonospaced"/>
              </a:rPr>
              <a:t>Face (22)</a:t>
            </a:r>
          </a:p>
          <a:p>
            <a:r>
              <a:rPr lang="fr-CH" dirty="0">
                <a:effectLst/>
                <a:latin typeface=".AppleSystemUIFontMonospaced"/>
              </a:rPr>
              <a:t>Hand (23)</a:t>
            </a:r>
          </a:p>
          <a:p>
            <a:r>
              <a:rPr lang="fr-CH" dirty="0" err="1">
                <a:effectLst/>
                <a:latin typeface=".AppleSystemUIFontMonospaced"/>
              </a:rPr>
              <a:t>Character</a:t>
            </a:r>
            <a:r>
              <a:rPr lang="fr-CH" dirty="0">
                <a:effectLst/>
                <a:latin typeface=".AppleSystemUIFontMonospaced"/>
              </a:rPr>
              <a:t> (28)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987BFF-01DB-57F8-DF64-5B9DE3C667F6}"/>
              </a:ext>
            </a:extLst>
          </p:cNvPr>
          <p:cNvSpPr txBox="1"/>
          <p:nvPr/>
        </p:nvSpPr>
        <p:spPr>
          <a:xfrm>
            <a:off x="10151831" y="3767445"/>
            <a:ext cx="1723036" cy="15081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u="sng" dirty="0"/>
              <a:t>Background</a:t>
            </a:r>
          </a:p>
          <a:p>
            <a:endParaRPr lang="fr-FR" dirty="0"/>
          </a:p>
          <a:p>
            <a:r>
              <a:rPr lang="fr-CH" dirty="0">
                <a:effectLst/>
                <a:latin typeface=".AppleSystemUIFontMonospaced"/>
              </a:rPr>
              <a:t>Building (20)</a:t>
            </a:r>
          </a:p>
          <a:p>
            <a:r>
              <a:rPr lang="fr-CH" dirty="0">
                <a:effectLst/>
                <a:latin typeface=".AppleSystemUIFontMonospaced"/>
              </a:rPr>
              <a:t>Background (21)</a:t>
            </a:r>
          </a:p>
          <a:p>
            <a:r>
              <a:rPr lang="fr-CH" dirty="0" err="1">
                <a:latin typeface=".AppleSystemUIFontMonospaced"/>
              </a:rPr>
              <a:t>Other</a:t>
            </a:r>
            <a:endParaRPr lang="fr-CH" dirty="0">
              <a:effectLst/>
              <a:latin typeface=".AppleSystemUIFontMonospaced"/>
            </a:endParaRPr>
          </a:p>
        </p:txBody>
      </p:sp>
      <p:pic>
        <p:nvPicPr>
          <p:cNvPr id="9" name="Image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5911643-EEDF-5E58-66FE-2CD2871BF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77" y="-8425"/>
            <a:ext cx="8438041" cy="3437425"/>
          </a:xfrm>
          <a:prstGeom prst="rect">
            <a:avLst/>
          </a:prstGeom>
        </p:spPr>
      </p:pic>
      <p:sp>
        <p:nvSpPr>
          <p:cNvPr id="12" name="Flèche vers le bas 11">
            <a:extLst>
              <a:ext uri="{FF2B5EF4-FFF2-40B4-BE49-F238E27FC236}">
                <a16:creationId xmlns:a16="http://schemas.microsoft.com/office/drawing/2014/main" id="{68288587-550E-452A-51CC-1A3D2DCB8C54}"/>
              </a:ext>
            </a:extLst>
          </p:cNvPr>
          <p:cNvSpPr/>
          <p:nvPr/>
        </p:nvSpPr>
        <p:spPr>
          <a:xfrm>
            <a:off x="5939072" y="3432951"/>
            <a:ext cx="789105" cy="36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527EB1-DE58-7167-D9D5-272EB492BC90}"/>
              </a:ext>
            </a:extLst>
          </p:cNvPr>
          <p:cNvSpPr txBox="1"/>
          <p:nvPr/>
        </p:nvSpPr>
        <p:spPr>
          <a:xfrm>
            <a:off x="1741690" y="529529"/>
            <a:ext cx="890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 err="1"/>
              <a:t>Additional</a:t>
            </a:r>
            <a:r>
              <a:rPr lang="fr-FR" sz="3200" b="1" u="sng" dirty="0"/>
              <a:t> </a:t>
            </a:r>
            <a:r>
              <a:rPr lang="fr-FR" sz="3200" b="1" u="sng" dirty="0" err="1"/>
              <a:t>Visualization</a:t>
            </a:r>
            <a:r>
              <a:rPr lang="fr-FR" sz="3200" b="1" u="sng" dirty="0"/>
              <a:t> : </a:t>
            </a:r>
            <a:r>
              <a:rPr lang="fr-FR" sz="3200" b="1" u="sng" dirty="0" err="1"/>
              <a:t>Where</a:t>
            </a:r>
            <a:r>
              <a:rPr lang="fr-FR" sz="3200" b="1" u="sng" dirty="0"/>
              <a:t> do </a:t>
            </a:r>
            <a:r>
              <a:rPr lang="fr-FR" sz="3200" b="1" u="sng" dirty="0" err="1"/>
              <a:t>you</a:t>
            </a:r>
            <a:r>
              <a:rPr lang="fr-FR" sz="3200" b="1" u="sng" dirty="0"/>
              <a:t> look first ? 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2ADDB776-0A2F-A9AA-3616-6BE5B542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0AE1-3924-1E48-8C1C-4130528348E3}" type="slidenum">
              <a:rPr lang="fr-FR" smtClean="0"/>
              <a:t>3</a:t>
            </a:fld>
            <a:endParaRPr lang="fr-FR"/>
          </a:p>
        </p:txBody>
      </p:sp>
      <p:pic>
        <p:nvPicPr>
          <p:cNvPr id="16" name="Image 1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C0A17116-3993-47E1-551C-D80081489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979" y="3802550"/>
            <a:ext cx="8438041" cy="3081407"/>
          </a:xfrm>
          <a:prstGeom prst="rect">
            <a:avLst/>
          </a:prstGeom>
        </p:spPr>
      </p:pic>
      <p:pic>
        <p:nvPicPr>
          <p:cNvPr id="14" name="Image 1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65701CD-1276-CC58-FBAC-4C85C435A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170" y="1680307"/>
            <a:ext cx="9105653" cy="438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1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B77E3-0A3F-3123-4F80-B4EEA0B3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337" y="265112"/>
            <a:ext cx="10515600" cy="1325563"/>
          </a:xfrm>
        </p:spPr>
        <p:txBody>
          <a:bodyPr/>
          <a:lstStyle/>
          <a:p>
            <a:pPr algn="ctr"/>
            <a:r>
              <a:rPr lang="fr-FR" b="1" u="sng" dirty="0" err="1"/>
              <a:t>Heatmaps</a:t>
            </a:r>
            <a:endParaRPr lang="fr-FR" b="1" u="sng" dirty="0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2631C059-6A57-229F-EACA-3A5A855A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4112" cy="6858000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2977455-8C8A-E047-C76C-C8874FEE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9" y="2421948"/>
            <a:ext cx="6010275" cy="2945699"/>
          </a:xfrm>
        </p:spPr>
        <p:txBody>
          <a:bodyPr>
            <a:normAutofit/>
          </a:bodyPr>
          <a:lstStyle/>
          <a:p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original code of the </a:t>
            </a:r>
            <a:r>
              <a:rPr lang="fr-FR" dirty="0" err="1"/>
              <a:t>heatmaps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Creation</a:t>
            </a:r>
            <a:r>
              <a:rPr lang="fr-FR" dirty="0"/>
              <a:t> of </a:t>
            </a:r>
            <a:r>
              <a:rPr lang="fr-FR" dirty="0" err="1"/>
              <a:t>two</a:t>
            </a:r>
            <a:r>
              <a:rPr lang="fr-FR" dirty="0"/>
              <a:t> new </a:t>
            </a:r>
            <a:r>
              <a:rPr lang="fr-FR" dirty="0" err="1"/>
              <a:t>heatmaps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One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One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endParaRPr lang="fr-FR" dirty="0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FDD39D-AD79-772B-552F-CFA3B2D4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888" y="0"/>
            <a:ext cx="4764112" cy="6858000"/>
          </a:xfrm>
          <a:prstGeom prst="rect">
            <a:avLst/>
          </a:prstGeom>
        </p:spPr>
      </p:pic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0B8A2033-21D7-E05D-2214-AF324A8C56DF}"/>
              </a:ext>
            </a:extLst>
          </p:cNvPr>
          <p:cNvSpPr/>
          <p:nvPr/>
        </p:nvSpPr>
        <p:spPr>
          <a:xfrm>
            <a:off x="4764112" y="2807493"/>
            <a:ext cx="2663776" cy="1243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E089FB-D126-2B7B-E5A9-9CB29EDE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35" y="265112"/>
            <a:ext cx="4131505" cy="5947354"/>
          </a:xfrm>
          <a:prstGeom prst="rect">
            <a:avLst/>
          </a:prstGeom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F6B10E-9704-6609-E31E-FA1E6BDC0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314" y="263470"/>
            <a:ext cx="4131505" cy="5947354"/>
          </a:xfrm>
          <a:prstGeom prst="rect">
            <a:avLst/>
          </a:prstGeom>
        </p:spPr>
      </p:pic>
      <p:pic>
        <p:nvPicPr>
          <p:cNvPr id="19" name="Image 18" descr="Une image contenant texte, plusieurs&#10;&#10;Description générée automatiquement">
            <a:extLst>
              <a:ext uri="{FF2B5EF4-FFF2-40B4-BE49-F238E27FC236}">
                <a16:creationId xmlns:a16="http://schemas.microsoft.com/office/drawing/2014/main" id="{995254D0-74E9-E666-0BB7-85DB79DE0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819" y="263470"/>
            <a:ext cx="4131505" cy="594735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77B2D36-8F86-A448-5F90-FF588B36A2F8}"/>
              </a:ext>
            </a:extLst>
          </p:cNvPr>
          <p:cNvSpPr txBox="1"/>
          <p:nvPr/>
        </p:nvSpPr>
        <p:spPr>
          <a:xfrm>
            <a:off x="1612229" y="6289628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 Fixations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C943D55-3C03-6DEC-F710-D80882BA0557}"/>
              </a:ext>
            </a:extLst>
          </p:cNvPr>
          <p:cNvSpPr txBox="1"/>
          <p:nvPr/>
        </p:nvSpPr>
        <p:spPr>
          <a:xfrm>
            <a:off x="5421214" y="6289628"/>
            <a:ext cx="139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76CFD52-7CDA-1C64-CCB5-29FA37C5AD33}"/>
              </a:ext>
            </a:extLst>
          </p:cNvPr>
          <p:cNvSpPr txBox="1"/>
          <p:nvPr/>
        </p:nvSpPr>
        <p:spPr>
          <a:xfrm>
            <a:off x="9725844" y="6349746"/>
            <a:ext cx="104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9E65D37-190D-37C0-B4D4-98EB3AD2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0AE1-3924-1E48-8C1C-4130528348E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0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  <p:bldP spid="13" grpId="0" animBg="1"/>
      <p:bldP spid="13" grpId="1" animBg="1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974F4B-61C7-62A9-0D30-35ECE498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/>
              <a:t>Our </a:t>
            </a:r>
            <a:r>
              <a:rPr lang="fr-FR" b="1" u="sng" dirty="0" err="1"/>
              <a:t>Results</a:t>
            </a:r>
            <a:r>
              <a:rPr lang="fr-FR" b="1" u="sng" dirty="0"/>
              <a:t> and Challenges </a:t>
            </a:r>
            <a:r>
              <a:rPr lang="fr-FR" b="1" u="sng" dirty="0" err="1"/>
              <a:t>so</a:t>
            </a:r>
            <a:r>
              <a:rPr lang="fr-FR" b="1" u="sng" dirty="0"/>
              <a:t> far 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E70AA9-4226-D6C9-C20A-49C71B0D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4640"/>
            <a:ext cx="10515600" cy="2588720"/>
          </a:xfrm>
        </p:spPr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gathers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attention;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assess</a:t>
            </a:r>
            <a:r>
              <a:rPr lang="fr-FR" dirty="0"/>
              <a:t> the importance of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.</a:t>
            </a:r>
          </a:p>
          <a:p>
            <a:r>
              <a:rPr lang="fr-FR" dirty="0" err="1"/>
              <a:t>Ranking</a:t>
            </a:r>
            <a:r>
              <a:rPr lang="fr-FR" dirty="0"/>
              <a:t> of the AOI </a:t>
            </a:r>
          </a:p>
          <a:p>
            <a:r>
              <a:rPr lang="fr-FR" dirty="0"/>
              <a:t>Background </a:t>
            </a:r>
            <a:r>
              <a:rPr lang="fr-FR" dirty="0" err="1"/>
              <a:t>everywhere</a:t>
            </a:r>
            <a:endParaRPr lang="fr-FR" dirty="0"/>
          </a:p>
          <a:p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ours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03DD03-2F31-D684-64A9-DFD7D527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0AE1-3924-1E48-8C1C-4130528348E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41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801976-F8D2-F8A6-2E27-1342328D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/>
              <a:t>Future Goals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D0E9D-2DDA-E01B-6C96-4680A0DA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ways</a:t>
            </a:r>
            <a:r>
              <a:rPr lang="fr-FR" dirty="0"/>
              <a:t> to </a:t>
            </a:r>
            <a:r>
              <a:rPr lang="fr-FR" dirty="0" err="1"/>
              <a:t>visualize</a:t>
            </a:r>
            <a:r>
              <a:rPr lang="fr-FR" dirty="0"/>
              <a:t> data</a:t>
            </a:r>
          </a:p>
          <a:p>
            <a:r>
              <a:rPr lang="fr-FR" dirty="0" err="1"/>
              <a:t>Doing</a:t>
            </a:r>
            <a:r>
              <a:rPr lang="fr-FR" dirty="0"/>
              <a:t> the </a:t>
            </a:r>
            <a:r>
              <a:rPr lang="fr-FR" dirty="0" err="1"/>
              <a:t>eye-tracking</a:t>
            </a:r>
            <a:r>
              <a:rPr lang="fr-FR" dirty="0"/>
              <a:t> </a:t>
            </a:r>
            <a:r>
              <a:rPr lang="fr-FR" dirty="0" err="1"/>
              <a:t>experiment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7A8AA-6DFB-95E7-4B0A-848A8927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0AE1-3924-1E48-8C1C-4130528348E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07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298</Words>
  <Application>Microsoft Macintosh PowerPoint</Application>
  <PresentationFormat>Grand écran</PresentationFormat>
  <Paragraphs>68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.AppleSystemUIFontMonospaced</vt:lpstr>
      <vt:lpstr>Arial</vt:lpstr>
      <vt:lpstr>Arial Rounded MT Bold</vt:lpstr>
      <vt:lpstr>Calibri</vt:lpstr>
      <vt:lpstr>Calibri Light</vt:lpstr>
      <vt:lpstr>Thème Office</vt:lpstr>
      <vt:lpstr>Eye-Tracking for Saliency Estimation in Comics</vt:lpstr>
      <vt:lpstr>Working with the new AOIs</vt:lpstr>
      <vt:lpstr>Histograms by Super Category</vt:lpstr>
      <vt:lpstr>Heatmaps</vt:lpstr>
      <vt:lpstr>Our Results and Challenges so far …</vt:lpstr>
      <vt:lpstr>Future 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Eye-Tracking for Saliency Estimation in Comics</dc:title>
  <dc:creator>Marine de Rocquigny</dc:creator>
  <cp:lastModifiedBy>Marine de Rocquigny</cp:lastModifiedBy>
  <cp:revision>2</cp:revision>
  <dcterms:created xsi:type="dcterms:W3CDTF">2023-04-17T19:40:01Z</dcterms:created>
  <dcterms:modified xsi:type="dcterms:W3CDTF">2023-04-17T20:34:36Z</dcterms:modified>
</cp:coreProperties>
</file>